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59" r:id="rId3"/>
    <p:sldId id="262" r:id="rId4"/>
    <p:sldId id="263" r:id="rId5"/>
    <p:sldId id="264" r:id="rId6"/>
    <p:sldId id="260" r:id="rId7"/>
    <p:sldId id="265" r:id="rId8"/>
    <p:sldId id="261"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63" autoAdjust="0"/>
    <p:restoredTop sz="94206" autoAdjust="0"/>
  </p:normalViewPr>
  <p:slideViewPr>
    <p:cSldViewPr snapToGrid="0">
      <p:cViewPr varScale="1">
        <p:scale>
          <a:sx n="82" d="100"/>
          <a:sy n="82" d="100"/>
        </p:scale>
        <p:origin x="654" y="9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4" d="100"/>
          <a:sy n="54" d="100"/>
        </p:scale>
        <p:origin x="167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002B17-EBE7-4DAA-9637-9E41A14EFE87}" type="datetimeFigureOut">
              <a:rPr lang="en-US" smtClean="0"/>
              <a:t>10/16/2024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989A78-5498-4446-B771-EC5B2B1E1CB3}" type="slidenum">
              <a:rPr lang="en-US" smtClean="0"/>
              <a:t>‹#›</a:t>
            </a:fld>
            <a:endParaRPr lang="en-US"/>
          </a:p>
        </p:txBody>
      </p:sp>
    </p:spTree>
    <p:extLst>
      <p:ext uri="{BB962C8B-B14F-4D97-AF65-F5344CB8AC3E}">
        <p14:creationId xmlns:p14="http://schemas.microsoft.com/office/powerpoint/2010/main" val="3756155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989A78-5498-4446-B771-EC5B2B1E1CB3}" type="slidenum">
              <a:rPr lang="en-US" smtClean="0"/>
              <a:t>2</a:t>
            </a:fld>
            <a:endParaRPr lang="en-US"/>
          </a:p>
        </p:txBody>
      </p:sp>
    </p:spTree>
    <p:extLst>
      <p:ext uri="{BB962C8B-B14F-4D97-AF65-F5344CB8AC3E}">
        <p14:creationId xmlns:p14="http://schemas.microsoft.com/office/powerpoint/2010/main" val="509787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fafsa.gov/" TargetMode="External"/><Relationship Id="rId2" Type="http://schemas.openxmlformats.org/officeDocument/2006/relationships/hyperlink" Target="https://www.savingforcollege.com/article/what-is-the-fafsa" TargetMode="Externa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s://studentaid.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Pitb_aIQBVc"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studentaid.gov/fsa-id/create-account/launc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07067" y="1430215"/>
            <a:ext cx="7766936" cy="4220308"/>
          </a:xfrm>
        </p:spPr>
        <p:txBody>
          <a:bodyPr>
            <a:normAutofit lnSpcReduction="10000"/>
          </a:bodyPr>
          <a:lstStyle/>
          <a:p>
            <a:pPr algn="ctr"/>
            <a:r>
              <a:rPr lang="en-US" sz="10400" b="1" dirty="0">
                <a:solidFill>
                  <a:schemeClr val="accent2">
                    <a:lumMod val="50000"/>
                  </a:schemeClr>
                </a:solidFill>
              </a:rPr>
              <a:t>FSA ID </a:t>
            </a:r>
          </a:p>
          <a:p>
            <a:pPr algn="ctr"/>
            <a:r>
              <a:rPr lang="en-US" sz="2800" b="1" dirty="0">
                <a:solidFill>
                  <a:schemeClr val="accent2">
                    <a:lumMod val="50000"/>
                  </a:schemeClr>
                </a:solidFill>
                <a:latin typeface="+mj-lt"/>
              </a:rPr>
              <a:t>What you’ll need:</a:t>
            </a:r>
          </a:p>
          <a:p>
            <a:pPr algn="ctr">
              <a:buFont typeface="Arial" panose="020B0604020202020204" pitchFamily="34" charset="0"/>
              <a:buChar char="•"/>
            </a:pPr>
            <a:r>
              <a:rPr lang="en-US" sz="2800" b="1" i="0" dirty="0">
                <a:solidFill>
                  <a:schemeClr val="accent2">
                    <a:lumMod val="50000"/>
                  </a:schemeClr>
                </a:solidFill>
                <a:effectLst/>
                <a:latin typeface="+mj-lt"/>
              </a:rPr>
              <a:t>Social Security Number</a:t>
            </a:r>
          </a:p>
          <a:p>
            <a:pPr algn="ctr">
              <a:buFont typeface="Arial" panose="020B0604020202020204" pitchFamily="34" charset="0"/>
              <a:buChar char="•"/>
            </a:pPr>
            <a:r>
              <a:rPr lang="en-US" sz="2800" b="1" i="0" dirty="0">
                <a:solidFill>
                  <a:schemeClr val="accent2">
                    <a:lumMod val="50000"/>
                  </a:schemeClr>
                </a:solidFill>
                <a:effectLst/>
                <a:latin typeface="+mj-lt"/>
              </a:rPr>
              <a:t>Your mobile phone number </a:t>
            </a:r>
          </a:p>
          <a:p>
            <a:pPr marL="457200" indent="-457200" algn="ctr">
              <a:buFont typeface="Arial" panose="020B0604020202020204" pitchFamily="34" charset="0"/>
              <a:buChar char="•"/>
            </a:pPr>
            <a:r>
              <a:rPr lang="en-US" sz="2800" b="1" dirty="0">
                <a:solidFill>
                  <a:schemeClr val="accent2">
                    <a:lumMod val="50000"/>
                  </a:schemeClr>
                </a:solidFill>
                <a:latin typeface="+mj-lt"/>
              </a:rPr>
              <a:t>P</a:t>
            </a:r>
            <a:r>
              <a:rPr lang="en-US" sz="2800" b="1" i="0" dirty="0">
                <a:solidFill>
                  <a:schemeClr val="accent2">
                    <a:lumMod val="50000"/>
                  </a:schemeClr>
                </a:solidFill>
                <a:effectLst/>
                <a:latin typeface="+mj-lt"/>
              </a:rPr>
              <a:t>ersonal email address</a:t>
            </a:r>
          </a:p>
          <a:p>
            <a:pPr marL="457200" indent="-457200" algn="ctr">
              <a:buFont typeface="Arial" panose="020B0604020202020204" pitchFamily="34" charset="0"/>
              <a:buChar char="•"/>
            </a:pPr>
            <a:r>
              <a:rPr lang="en-US" sz="2800" b="1" dirty="0">
                <a:solidFill>
                  <a:schemeClr val="accent2">
                    <a:lumMod val="50000"/>
                  </a:schemeClr>
                </a:solidFill>
                <a:latin typeface="+mj-lt"/>
              </a:rPr>
              <a:t>Address</a:t>
            </a:r>
            <a:endParaRPr lang="en-US" sz="2800" b="1" i="0" dirty="0">
              <a:solidFill>
                <a:schemeClr val="accent2">
                  <a:lumMod val="50000"/>
                </a:schemeClr>
              </a:solidFill>
              <a:effectLst/>
              <a:latin typeface="+mj-lt"/>
            </a:endParaRPr>
          </a:p>
          <a:p>
            <a:pPr algn="ctr"/>
            <a:endParaRPr lang="en-US" sz="2800" b="1" i="0" dirty="0">
              <a:solidFill>
                <a:schemeClr val="accent2">
                  <a:lumMod val="50000"/>
                </a:schemeClr>
              </a:solidFill>
              <a:effectLst/>
              <a:latin typeface="+mj-lt"/>
            </a:endParaRPr>
          </a:p>
          <a:p>
            <a:pPr algn="ctr"/>
            <a:endParaRPr lang="en-US" sz="2800" b="1" dirty="0">
              <a:solidFill>
                <a:schemeClr val="accent2">
                  <a:lumMod val="50000"/>
                </a:schemeClr>
              </a:solidFill>
            </a:endParaRPr>
          </a:p>
          <a:p>
            <a:pPr algn="ctr"/>
            <a:endParaRPr lang="en-US" sz="8000" b="1" dirty="0">
              <a:solidFill>
                <a:schemeClr val="accent2">
                  <a:lumMod val="50000"/>
                </a:schemeClr>
              </a:solidFill>
            </a:endParaRPr>
          </a:p>
        </p:txBody>
      </p:sp>
    </p:spTree>
    <p:extLst>
      <p:ext uri="{BB962C8B-B14F-4D97-AF65-F5344CB8AC3E}">
        <p14:creationId xmlns:p14="http://schemas.microsoft.com/office/powerpoint/2010/main" val="1312994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1" name="Rectangle 3080">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083" name="Isosceles Triangle 308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p:cNvSpPr>
            <a:spLocks noGrp="1"/>
          </p:cNvSpPr>
          <p:nvPr>
            <p:ph type="title"/>
          </p:nvPr>
        </p:nvSpPr>
        <p:spPr>
          <a:xfrm>
            <a:off x="673754" y="152401"/>
            <a:ext cx="4203045" cy="609596"/>
          </a:xfrm>
        </p:spPr>
        <p:txBody>
          <a:bodyPr anchor="ctr">
            <a:normAutofit fontScale="90000"/>
          </a:bodyPr>
          <a:lstStyle/>
          <a:p>
            <a:r>
              <a:rPr lang="en-US" dirty="0">
                <a:solidFill>
                  <a:schemeClr val="bg1"/>
                </a:solidFill>
              </a:rPr>
              <a:t>FAFSA Overview</a:t>
            </a:r>
          </a:p>
        </p:txBody>
      </p:sp>
      <p:sp>
        <p:nvSpPr>
          <p:cNvPr id="3" name="Content Placeholder 2"/>
          <p:cNvSpPr>
            <a:spLocks noGrp="1"/>
          </p:cNvSpPr>
          <p:nvPr>
            <p:ph idx="1"/>
          </p:nvPr>
        </p:nvSpPr>
        <p:spPr>
          <a:xfrm>
            <a:off x="0" y="762000"/>
            <a:ext cx="4970585" cy="6095997"/>
          </a:xfrm>
        </p:spPr>
        <p:txBody>
          <a:bodyPr>
            <a:noAutofit/>
          </a:bodyPr>
          <a:lstStyle/>
          <a:p>
            <a:pPr>
              <a:lnSpc>
                <a:spcPct val="90000"/>
              </a:lnSpc>
            </a:pPr>
            <a:r>
              <a:rPr lang="en-US" sz="2000" b="1" dirty="0">
                <a:solidFill>
                  <a:schemeClr val="bg1"/>
                </a:solidFill>
              </a:rPr>
              <a:t>Free Application for Federal Student Aid = FAF$A  </a:t>
            </a:r>
          </a:p>
          <a:p>
            <a:pPr>
              <a:lnSpc>
                <a:spcPct val="90000"/>
              </a:lnSpc>
            </a:pPr>
            <a:r>
              <a:rPr lang="en-US" sz="2000" b="1" dirty="0">
                <a:solidFill>
                  <a:schemeClr val="bg1"/>
                </a:solidFill>
              </a:rPr>
              <a:t>FAFSA is two parts:	</a:t>
            </a:r>
          </a:p>
          <a:p>
            <a:pPr lvl="1">
              <a:lnSpc>
                <a:spcPct val="90000"/>
              </a:lnSpc>
            </a:pPr>
            <a:r>
              <a:rPr lang="en-US" sz="2000" b="1" dirty="0">
                <a:solidFill>
                  <a:schemeClr val="bg1"/>
                </a:solidFill>
              </a:rPr>
              <a:t>1. FSA ID – binding FAFSA electronic signature</a:t>
            </a:r>
          </a:p>
          <a:p>
            <a:pPr lvl="1">
              <a:lnSpc>
                <a:spcPct val="90000"/>
              </a:lnSpc>
            </a:pPr>
            <a:r>
              <a:rPr lang="en-US" sz="2000" b="1" dirty="0">
                <a:solidFill>
                  <a:schemeClr val="bg1"/>
                </a:solidFill>
              </a:rPr>
              <a:t>2. FASFA Application </a:t>
            </a:r>
          </a:p>
          <a:p>
            <a:pPr>
              <a:lnSpc>
                <a:spcPct val="90000"/>
              </a:lnSpc>
            </a:pPr>
            <a:r>
              <a:rPr lang="en-US" sz="2000" b="1" dirty="0">
                <a:solidFill>
                  <a:schemeClr val="bg1"/>
                </a:solidFill>
              </a:rPr>
              <a:t>FAFSA application opens 12-1 tentatively. </a:t>
            </a:r>
            <a:endParaRPr lang="en-US" sz="2000" dirty="0">
              <a:solidFill>
                <a:schemeClr val="bg1"/>
              </a:solidFill>
            </a:endParaRPr>
          </a:p>
          <a:p>
            <a:pPr>
              <a:lnSpc>
                <a:spcPct val="90000"/>
              </a:lnSpc>
            </a:pPr>
            <a:r>
              <a:rPr lang="en-US" sz="2000" dirty="0">
                <a:solidFill>
                  <a:schemeClr val="bg1"/>
                </a:solidFill>
              </a:rPr>
              <a:t>Each school determines their priority deadlines for FAFSA completion. </a:t>
            </a:r>
          </a:p>
          <a:p>
            <a:pPr>
              <a:lnSpc>
                <a:spcPct val="90000"/>
              </a:lnSpc>
            </a:pPr>
            <a:r>
              <a:rPr lang="en-US" sz="2000" dirty="0">
                <a:solidFill>
                  <a:schemeClr val="bg1"/>
                </a:solidFill>
              </a:rPr>
              <a:t>Each college/university/career school determines how much and what type of financial aid you will receive. </a:t>
            </a:r>
          </a:p>
          <a:p>
            <a:pPr>
              <a:lnSpc>
                <a:spcPct val="90000"/>
              </a:lnSpc>
            </a:pPr>
            <a:r>
              <a:rPr lang="en-US" sz="2000" dirty="0">
                <a:solidFill>
                  <a:schemeClr val="bg1"/>
                </a:solidFill>
              </a:rPr>
              <a:t> You must complete FAF$A to receive grants, loans, and some scholarships for college. </a:t>
            </a:r>
          </a:p>
        </p:txBody>
      </p:sp>
      <p:pic>
        <p:nvPicPr>
          <p:cNvPr id="3074" name="Picture 2" descr="Everything You Need to Know About Financial Aid | We Need to Talk College | Beth Kobliner">
            <a:extLst>
              <a:ext uri="{FF2B5EF4-FFF2-40B4-BE49-F238E27FC236}">
                <a16:creationId xmlns:a16="http://schemas.microsoft.com/office/drawing/2014/main" id="{481735A8-9CFC-0926-1F37-2A80946D980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6001" y="1706099"/>
            <a:ext cx="5143500" cy="3433286"/>
          </a:xfrm>
          <a:prstGeom prst="rect">
            <a:avLst/>
          </a:prstGeom>
          <a:noFill/>
          <a:extLst>
            <a:ext uri="{909E8E84-426E-40DD-AFC4-6F175D3DCCD1}">
              <a14:hiddenFill xmlns:a14="http://schemas.microsoft.com/office/drawing/2010/main">
                <a:solidFill>
                  <a:srgbClr val="FFFFFF"/>
                </a:solidFill>
              </a14:hiddenFill>
            </a:ext>
          </a:extLst>
        </p:spPr>
      </p:pic>
      <p:sp>
        <p:nvSpPr>
          <p:cNvPr id="3085" name="Isosceles Triangle 308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3974301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70" name="Group 5169">
            <a:extLst>
              <a:ext uri="{FF2B5EF4-FFF2-40B4-BE49-F238E27FC236}">
                <a16:creationId xmlns:a16="http://schemas.microsoft.com/office/drawing/2014/main" id="{1F2B4773-3207-44CC-B7AC-892B704982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5171" name="Straight Connector 5170">
              <a:extLst>
                <a:ext uri="{FF2B5EF4-FFF2-40B4-BE49-F238E27FC236}">
                  <a16:creationId xmlns:a16="http://schemas.microsoft.com/office/drawing/2014/main" id="{2B8267CA-A7A5-4E11-9D92-4EAC3DD3E80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172" name="Straight Connector 5171">
              <a:extLst>
                <a:ext uri="{FF2B5EF4-FFF2-40B4-BE49-F238E27FC236}">
                  <a16:creationId xmlns:a16="http://schemas.microsoft.com/office/drawing/2014/main" id="{E83D61B5-C6B4-4A4B-85AD-FEE7A54912C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173" name="Rectangle 23">
              <a:extLst>
                <a:ext uri="{FF2B5EF4-FFF2-40B4-BE49-F238E27FC236}">
                  <a16:creationId xmlns:a16="http://schemas.microsoft.com/office/drawing/2014/main" id="{A0B67FE4-688F-4497-8BFD-157613A697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74" name="Rectangle 25">
              <a:extLst>
                <a:ext uri="{FF2B5EF4-FFF2-40B4-BE49-F238E27FC236}">
                  <a16:creationId xmlns:a16="http://schemas.microsoft.com/office/drawing/2014/main" id="{3BF5BE1A-9BAC-4581-A82B-FD8FE31595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75" name="Isosceles Triangle 5174">
              <a:extLst>
                <a:ext uri="{FF2B5EF4-FFF2-40B4-BE49-F238E27FC236}">
                  <a16:creationId xmlns:a16="http://schemas.microsoft.com/office/drawing/2014/main" id="{971E5644-6772-414A-8199-E30BFB02A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76" name="Rectangle 27">
              <a:extLst>
                <a:ext uri="{FF2B5EF4-FFF2-40B4-BE49-F238E27FC236}">
                  <a16:creationId xmlns:a16="http://schemas.microsoft.com/office/drawing/2014/main" id="{E8246D50-BB0C-408E-93FD-7B8D63A7F7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77" name="Rectangle 28">
              <a:extLst>
                <a:ext uri="{FF2B5EF4-FFF2-40B4-BE49-F238E27FC236}">
                  <a16:creationId xmlns:a16="http://schemas.microsoft.com/office/drawing/2014/main" id="{AFBC5D22-68C1-44FB-8181-CB84ECAA8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78" name="Rectangle 29">
              <a:extLst>
                <a:ext uri="{FF2B5EF4-FFF2-40B4-BE49-F238E27FC236}">
                  <a16:creationId xmlns:a16="http://schemas.microsoft.com/office/drawing/2014/main" id="{FB6D0FCE-FBDB-4655-A1A7-640B1E86B5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79" name="Isosceles Triangle 5178">
              <a:extLst>
                <a:ext uri="{FF2B5EF4-FFF2-40B4-BE49-F238E27FC236}">
                  <a16:creationId xmlns:a16="http://schemas.microsoft.com/office/drawing/2014/main" id="{BC8157DF-FD90-4AD6-B803-3AC0ACD8E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80" name="Isosceles Triangle 5179">
              <a:extLst>
                <a:ext uri="{FF2B5EF4-FFF2-40B4-BE49-F238E27FC236}">
                  <a16:creationId xmlns:a16="http://schemas.microsoft.com/office/drawing/2014/main" id="{3548B067-9D63-4D21-92EF-CBC9E6338C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useBgFill="1">
        <p:nvSpPr>
          <p:cNvPr id="5182" name="Rectangle 518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84" name="Rectangle 5183">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186" name="Isosceles Triangle 518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CF65D749-0FD0-CE36-0EB2-83301DDFCC81}"/>
              </a:ext>
            </a:extLst>
          </p:cNvPr>
          <p:cNvSpPr>
            <a:spLocks noGrp="1"/>
          </p:cNvSpPr>
          <p:nvPr>
            <p:ph type="ctrTitle"/>
          </p:nvPr>
        </p:nvSpPr>
        <p:spPr>
          <a:xfrm>
            <a:off x="673754" y="643467"/>
            <a:ext cx="4203045" cy="938272"/>
          </a:xfrm>
        </p:spPr>
        <p:txBody>
          <a:bodyPr vert="horz" lIns="91440" tIns="45720" rIns="91440" bIns="45720" rtlCol="0" anchor="ctr">
            <a:normAutofit/>
          </a:bodyPr>
          <a:lstStyle/>
          <a:p>
            <a:pPr algn="l"/>
            <a:r>
              <a:rPr lang="en-US" sz="3600" dirty="0">
                <a:solidFill>
                  <a:schemeClr val="bg1"/>
                </a:solidFill>
              </a:rPr>
              <a:t>What is a FSA ID? </a:t>
            </a:r>
          </a:p>
        </p:txBody>
      </p:sp>
      <p:sp>
        <p:nvSpPr>
          <p:cNvPr id="3" name="Subtitle 2">
            <a:extLst>
              <a:ext uri="{FF2B5EF4-FFF2-40B4-BE49-F238E27FC236}">
                <a16:creationId xmlns:a16="http://schemas.microsoft.com/office/drawing/2014/main" id="{1F858101-8691-FFB0-36B7-EFE94A32D7F0}"/>
              </a:ext>
            </a:extLst>
          </p:cNvPr>
          <p:cNvSpPr>
            <a:spLocks noGrp="1"/>
          </p:cNvSpPr>
          <p:nvPr>
            <p:ph type="subTitle" idx="1"/>
          </p:nvPr>
        </p:nvSpPr>
        <p:spPr>
          <a:xfrm>
            <a:off x="157560" y="1717589"/>
            <a:ext cx="4763558" cy="5148875"/>
          </a:xfrm>
        </p:spPr>
        <p:txBody>
          <a:bodyPr vert="horz" lIns="91440" tIns="45720" rIns="91440" bIns="45720" rtlCol="0">
            <a:normAutofit/>
          </a:bodyPr>
          <a:lstStyle/>
          <a:p>
            <a:pPr marL="342900" indent="-342900" algn="l">
              <a:lnSpc>
                <a:spcPct val="90000"/>
              </a:lnSpc>
              <a:buFont typeface="Wingdings 3" charset="2"/>
              <a:buChar char=""/>
            </a:pPr>
            <a:r>
              <a:rPr lang="en-US" i="0" dirty="0">
                <a:solidFill>
                  <a:schemeClr val="bg1"/>
                </a:solidFill>
                <a:effectLst/>
              </a:rPr>
              <a:t>The FSA ID is an electronic signature used to sign the</a:t>
            </a:r>
            <a:r>
              <a:rPr lang="en-US" i="0" dirty="0">
                <a:solidFill>
                  <a:schemeClr val="bg1"/>
                </a:solidFill>
                <a:effectLst/>
                <a:hlinkClick r:id="rId2"/>
              </a:rPr>
              <a:t> Free Application for Federal Student Aid (FAFSA)</a:t>
            </a:r>
            <a:r>
              <a:rPr lang="en-US" i="0" dirty="0">
                <a:solidFill>
                  <a:schemeClr val="bg1"/>
                </a:solidFill>
                <a:effectLst/>
              </a:rPr>
              <a:t> and federal education loan promissory notes. </a:t>
            </a:r>
          </a:p>
          <a:p>
            <a:pPr marL="342900" indent="-342900" algn="l">
              <a:lnSpc>
                <a:spcPct val="90000"/>
              </a:lnSpc>
              <a:buFont typeface="Wingdings 3" charset="2"/>
              <a:buChar char=""/>
            </a:pPr>
            <a:r>
              <a:rPr lang="en-US" i="0" dirty="0">
                <a:solidFill>
                  <a:schemeClr val="bg1"/>
                </a:solidFill>
                <a:effectLst/>
              </a:rPr>
              <a:t>The FSA ID consists of a username and a password. It is sometimes called a FAFSA ID. You must file the FAFSA in order to get a federal student loan.</a:t>
            </a:r>
          </a:p>
          <a:p>
            <a:pPr marL="342900" indent="-342900" algn="l">
              <a:lnSpc>
                <a:spcPct val="90000"/>
              </a:lnSpc>
              <a:buFont typeface="Wingdings 3" charset="2"/>
              <a:buChar char=""/>
            </a:pPr>
            <a:r>
              <a:rPr lang="en-US" i="0" dirty="0">
                <a:solidFill>
                  <a:schemeClr val="bg1"/>
                </a:solidFill>
                <a:effectLst/>
              </a:rPr>
              <a:t>This electronic identification provides a single sign-on for accessing various U.S. Department of Education websites , including </a:t>
            </a:r>
            <a:r>
              <a:rPr lang="en-US" i="0" dirty="0">
                <a:solidFill>
                  <a:schemeClr val="bg1"/>
                </a:solidFill>
                <a:effectLst/>
                <a:hlinkClick r:id="rId3"/>
              </a:rPr>
              <a:t>fafsa.gov</a:t>
            </a:r>
            <a:r>
              <a:rPr lang="en-US" i="0" dirty="0">
                <a:solidFill>
                  <a:schemeClr val="bg1"/>
                </a:solidFill>
                <a:effectLst/>
              </a:rPr>
              <a:t> and </a:t>
            </a:r>
            <a:r>
              <a:rPr lang="en-US" i="0" dirty="0">
                <a:solidFill>
                  <a:schemeClr val="bg1"/>
                </a:solidFill>
                <a:effectLst/>
                <a:hlinkClick r:id="rId4"/>
              </a:rPr>
              <a:t>studentaid.gov</a:t>
            </a:r>
            <a:endParaRPr lang="en-US" i="0" dirty="0">
              <a:solidFill>
                <a:schemeClr val="bg1"/>
              </a:solidFill>
              <a:effectLst/>
            </a:endParaRPr>
          </a:p>
          <a:p>
            <a:pPr marL="342900" indent="-342900" algn="l">
              <a:lnSpc>
                <a:spcPct val="90000"/>
              </a:lnSpc>
              <a:buFont typeface="Wingdings 3" charset="2"/>
              <a:buChar char=""/>
            </a:pPr>
            <a:r>
              <a:rPr lang="en-US" dirty="0">
                <a:solidFill>
                  <a:schemeClr val="bg1"/>
                </a:solidFill>
              </a:rPr>
              <a:t>An</a:t>
            </a:r>
            <a:r>
              <a:rPr lang="en-US" i="0" dirty="0">
                <a:solidFill>
                  <a:schemeClr val="bg1"/>
                </a:solidFill>
                <a:effectLst/>
              </a:rPr>
              <a:t> FSA ID is required to submit the application.</a:t>
            </a:r>
          </a:p>
          <a:p>
            <a:pPr marL="342900" indent="-342900" algn="l">
              <a:lnSpc>
                <a:spcPct val="90000"/>
              </a:lnSpc>
              <a:buFont typeface="Wingdings 3" charset="2"/>
              <a:buChar char=""/>
            </a:pPr>
            <a:endParaRPr lang="en-US" sz="1400" b="0" i="0" dirty="0">
              <a:solidFill>
                <a:schemeClr val="bg1"/>
              </a:solidFill>
              <a:effectLst/>
            </a:endParaRPr>
          </a:p>
          <a:p>
            <a:pPr algn="l">
              <a:lnSpc>
                <a:spcPct val="90000"/>
              </a:lnSpc>
              <a:buFont typeface="Wingdings 3" charset="2"/>
              <a:buChar char=""/>
            </a:pPr>
            <a:endParaRPr lang="en-US" sz="1400" dirty="0">
              <a:solidFill>
                <a:schemeClr val="bg1"/>
              </a:solidFill>
            </a:endParaRPr>
          </a:p>
        </p:txBody>
      </p:sp>
      <p:pic>
        <p:nvPicPr>
          <p:cNvPr id="5122" name="Picture 2" descr="What is an FSA ID? - YouTube">
            <a:extLst>
              <a:ext uri="{FF2B5EF4-FFF2-40B4-BE49-F238E27FC236}">
                <a16:creationId xmlns:a16="http://schemas.microsoft.com/office/drawing/2014/main" id="{F32C9B68-E884-AFA8-3FDE-9AAE38D7950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0920" r="10852"/>
          <a:stretch/>
        </p:blipFill>
        <p:spPr bwMode="auto">
          <a:xfrm>
            <a:off x="6096001" y="1581739"/>
            <a:ext cx="5143500" cy="3682007"/>
          </a:xfrm>
          <a:prstGeom prst="rect">
            <a:avLst/>
          </a:prstGeom>
          <a:noFill/>
          <a:extLst>
            <a:ext uri="{909E8E84-426E-40DD-AFC4-6F175D3DCCD1}">
              <a14:hiddenFill xmlns:a14="http://schemas.microsoft.com/office/drawing/2010/main">
                <a:solidFill>
                  <a:srgbClr val="FFFFFF"/>
                </a:solidFill>
              </a14:hiddenFill>
            </a:ext>
          </a:extLst>
        </p:spPr>
      </p:pic>
      <p:sp>
        <p:nvSpPr>
          <p:cNvPr id="5188" name="Isosceles Triangle 518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832053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D4891-735C-30FE-AB4F-124B0EC3BF4B}"/>
              </a:ext>
            </a:extLst>
          </p:cNvPr>
          <p:cNvSpPr>
            <a:spLocks noGrp="1"/>
          </p:cNvSpPr>
          <p:nvPr>
            <p:ph type="ctrTitle"/>
          </p:nvPr>
        </p:nvSpPr>
        <p:spPr>
          <a:xfrm>
            <a:off x="1600199" y="4040659"/>
            <a:ext cx="7673801" cy="889687"/>
          </a:xfrm>
        </p:spPr>
        <p:txBody>
          <a:bodyPr>
            <a:normAutofit/>
          </a:bodyPr>
          <a:lstStyle/>
          <a:p>
            <a:pPr algn="l"/>
            <a:r>
              <a:rPr lang="en-US" sz="4800" dirty="0"/>
              <a:t>When to get a FAFSA ID</a:t>
            </a:r>
          </a:p>
        </p:txBody>
      </p:sp>
      <p:sp>
        <p:nvSpPr>
          <p:cNvPr id="3" name="Subtitle 2">
            <a:extLst>
              <a:ext uri="{FF2B5EF4-FFF2-40B4-BE49-F238E27FC236}">
                <a16:creationId xmlns:a16="http://schemas.microsoft.com/office/drawing/2014/main" id="{CEF4B686-9E82-7F84-38CB-EF77C821D1A8}"/>
              </a:ext>
            </a:extLst>
          </p:cNvPr>
          <p:cNvSpPr>
            <a:spLocks noGrp="1"/>
          </p:cNvSpPr>
          <p:nvPr>
            <p:ph type="subTitle" idx="1"/>
          </p:nvPr>
        </p:nvSpPr>
        <p:spPr>
          <a:xfrm>
            <a:off x="1674795" y="4930346"/>
            <a:ext cx="7599205" cy="1751808"/>
          </a:xfrm>
        </p:spPr>
        <p:txBody>
          <a:bodyPr>
            <a:noAutofit/>
          </a:bodyPr>
          <a:lstStyle/>
          <a:p>
            <a:pPr algn="l">
              <a:lnSpc>
                <a:spcPct val="90000"/>
              </a:lnSpc>
            </a:pPr>
            <a:r>
              <a:rPr lang="en-US" sz="2000" b="1" i="0" dirty="0">
                <a:effectLst/>
                <a:latin typeface="+mj-lt"/>
              </a:rPr>
              <a:t>You can get an FSA ID at any time. You do not have to wait until the FAFSA is available to get an FSA ID. It is best to get an FSA ID early, before you apply for financial aid, just in case there are problems.</a:t>
            </a:r>
          </a:p>
          <a:p>
            <a:pPr algn="l">
              <a:lnSpc>
                <a:spcPct val="90000"/>
              </a:lnSpc>
            </a:pPr>
            <a:r>
              <a:rPr lang="en-US" sz="2000" dirty="0">
                <a:hlinkClick r:id="rId2"/>
              </a:rPr>
              <a:t>Create and Access Your StudentAid.gov Account (youtube.com)</a:t>
            </a:r>
            <a:endParaRPr lang="en-US" sz="2000" b="1" dirty="0">
              <a:latin typeface="+mj-lt"/>
            </a:endParaRPr>
          </a:p>
        </p:txBody>
      </p:sp>
      <p:pic>
        <p:nvPicPr>
          <p:cNvPr id="7170" name="Picture 2" descr="4 easy tips to getting your FSA ID without stress. (Hint: you need this to file your FAFSA ...">
            <a:extLst>
              <a:ext uri="{FF2B5EF4-FFF2-40B4-BE49-F238E27FC236}">
                <a16:creationId xmlns:a16="http://schemas.microsoft.com/office/drawing/2014/main" id="{1E8F8D4C-A3C1-4C92-37B8-CCDEE9B0FFD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600201" y="609600"/>
            <a:ext cx="7284714" cy="3220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947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B9847-5F7D-849B-9245-B6B076D1ED2A}"/>
              </a:ext>
            </a:extLst>
          </p:cNvPr>
          <p:cNvSpPr>
            <a:spLocks noGrp="1"/>
          </p:cNvSpPr>
          <p:nvPr>
            <p:ph type="title"/>
          </p:nvPr>
        </p:nvSpPr>
        <p:spPr>
          <a:xfrm>
            <a:off x="677334" y="609600"/>
            <a:ext cx="8596668" cy="1320800"/>
          </a:xfrm>
        </p:spPr>
        <p:txBody>
          <a:bodyPr anchor="t">
            <a:normAutofit/>
          </a:bodyPr>
          <a:lstStyle/>
          <a:p>
            <a:r>
              <a:rPr lang="en-US" dirty="0"/>
              <a:t>Who should get an FSA ID? </a:t>
            </a:r>
            <a:endParaRPr lang="en-US"/>
          </a:p>
        </p:txBody>
      </p:sp>
      <p:sp>
        <p:nvSpPr>
          <p:cNvPr id="3" name="Content Placeholder 2">
            <a:extLst>
              <a:ext uri="{FF2B5EF4-FFF2-40B4-BE49-F238E27FC236}">
                <a16:creationId xmlns:a16="http://schemas.microsoft.com/office/drawing/2014/main" id="{970AA9C8-9127-8326-E3DE-A758C8861E23}"/>
              </a:ext>
            </a:extLst>
          </p:cNvPr>
          <p:cNvSpPr>
            <a:spLocks noGrp="1"/>
          </p:cNvSpPr>
          <p:nvPr>
            <p:ph idx="1"/>
          </p:nvPr>
        </p:nvSpPr>
        <p:spPr>
          <a:xfrm>
            <a:off x="4454769" y="1841157"/>
            <a:ext cx="6345036" cy="4200205"/>
          </a:xfrm>
        </p:spPr>
        <p:txBody>
          <a:bodyPr>
            <a:normAutofit/>
          </a:bodyPr>
          <a:lstStyle/>
          <a:p>
            <a:pPr>
              <a:lnSpc>
                <a:spcPct val="90000"/>
              </a:lnSpc>
            </a:pPr>
            <a:r>
              <a:rPr lang="en-US" sz="2000" b="1" i="0" dirty="0">
                <a:effectLst/>
                <a:latin typeface="IBM Plex Sans" panose="020B0503050203000203" pitchFamily="34" charset="0"/>
              </a:rPr>
              <a:t>The student and the student’s parent (if the student is a dependent student) each need their own FSA ID. Each FSA ID must be associated with a different email address.</a:t>
            </a:r>
          </a:p>
          <a:p>
            <a:pPr>
              <a:lnSpc>
                <a:spcPct val="90000"/>
              </a:lnSpc>
            </a:pPr>
            <a:r>
              <a:rPr lang="en-US" sz="2000" b="1" i="0" dirty="0">
                <a:effectLst/>
                <a:latin typeface="IBM Plex Sans" panose="020B0503050203000203" pitchFamily="34" charset="0"/>
              </a:rPr>
              <a:t>The parent should not create an FSA ID for the student and the student should not create an FSA ID for the parent. Doing so often leads to problems. It is also illegal.</a:t>
            </a:r>
          </a:p>
          <a:p>
            <a:pPr>
              <a:lnSpc>
                <a:spcPct val="90000"/>
              </a:lnSpc>
            </a:pPr>
            <a:r>
              <a:rPr lang="en-US" sz="2000" b="1" i="0" dirty="0">
                <a:effectLst/>
                <a:latin typeface="IBM Plex Sans" panose="020B0503050203000203" pitchFamily="34" charset="0"/>
              </a:rPr>
              <a:t>Never share your FSA ID with anybody, not even a relative.</a:t>
            </a:r>
          </a:p>
          <a:p>
            <a:pPr>
              <a:lnSpc>
                <a:spcPct val="90000"/>
              </a:lnSpc>
            </a:pPr>
            <a:r>
              <a:rPr lang="en-US" sz="2000" b="1" dirty="0">
                <a:latin typeface="IBM Plex Sans" panose="020B0503050203000203" pitchFamily="34" charset="0"/>
              </a:rPr>
              <a:t>Please save your FSA ID username and password in your phone. </a:t>
            </a:r>
            <a:endParaRPr lang="en-US" sz="2000" b="1" i="0" dirty="0">
              <a:effectLst/>
              <a:latin typeface="IBM Plex Sans" panose="020B0503050203000203" pitchFamily="34" charset="0"/>
            </a:endParaRPr>
          </a:p>
          <a:p>
            <a:pPr>
              <a:lnSpc>
                <a:spcPct val="90000"/>
              </a:lnSpc>
            </a:pPr>
            <a:endParaRPr lang="en-US" sz="1300" dirty="0"/>
          </a:p>
        </p:txBody>
      </p:sp>
      <p:pic>
        <p:nvPicPr>
          <p:cNvPr id="6146" name="Picture 2" descr="Publications">
            <a:extLst>
              <a:ext uri="{FF2B5EF4-FFF2-40B4-BE49-F238E27FC236}">
                <a16:creationId xmlns:a16="http://schemas.microsoft.com/office/drawing/2014/main" id="{DB992839-0DE4-159E-8D34-55D59D7FBF8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624" r="9798"/>
          <a:stretch/>
        </p:blipFill>
        <p:spPr bwMode="auto">
          <a:xfrm>
            <a:off x="677335" y="1742303"/>
            <a:ext cx="3671928" cy="4299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940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Rectangle 4104">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4107" name="Isosceles Triangle 4106">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p:cNvSpPr>
            <a:spLocks noGrp="1"/>
          </p:cNvSpPr>
          <p:nvPr>
            <p:ph type="title"/>
          </p:nvPr>
        </p:nvSpPr>
        <p:spPr>
          <a:xfrm>
            <a:off x="673754" y="199293"/>
            <a:ext cx="4203045" cy="908062"/>
          </a:xfrm>
        </p:spPr>
        <p:txBody>
          <a:bodyPr anchor="ctr">
            <a:noAutofit/>
          </a:bodyPr>
          <a:lstStyle/>
          <a:p>
            <a:r>
              <a:rPr lang="en-US" sz="2800" dirty="0">
                <a:solidFill>
                  <a:schemeClr val="bg1"/>
                </a:solidFill>
              </a:rPr>
              <a:t>Create your FSA ID – Follow worksheet</a:t>
            </a:r>
          </a:p>
        </p:txBody>
      </p:sp>
      <p:sp>
        <p:nvSpPr>
          <p:cNvPr id="3" name="Content Placeholder 2"/>
          <p:cNvSpPr>
            <a:spLocks noGrp="1"/>
          </p:cNvSpPr>
          <p:nvPr>
            <p:ph idx="1"/>
          </p:nvPr>
        </p:nvSpPr>
        <p:spPr>
          <a:xfrm>
            <a:off x="-12428" y="949569"/>
            <a:ext cx="4660126" cy="6031999"/>
          </a:xfrm>
        </p:spPr>
        <p:txBody>
          <a:bodyPr>
            <a:normAutofit lnSpcReduction="10000"/>
          </a:bodyPr>
          <a:lstStyle/>
          <a:p>
            <a:pPr>
              <a:lnSpc>
                <a:spcPct val="90000"/>
              </a:lnSpc>
            </a:pPr>
            <a:endParaRPr lang="en-US" sz="1000" dirty="0">
              <a:solidFill>
                <a:schemeClr val="bg1"/>
              </a:solidFill>
            </a:endParaRPr>
          </a:p>
          <a:p>
            <a:pPr>
              <a:lnSpc>
                <a:spcPct val="90000"/>
              </a:lnSpc>
            </a:pPr>
            <a:r>
              <a:rPr lang="en-US" sz="2400" b="0" i="0" u="sng" dirty="0">
                <a:solidFill>
                  <a:schemeClr val="bg1"/>
                </a:solidFill>
                <a:effectLst/>
                <a:latin typeface="Gotham"/>
                <a:hlinkClick r:id="rId2"/>
              </a:rPr>
              <a:t>studentaid.gov</a:t>
            </a:r>
            <a:r>
              <a:rPr lang="en-US" sz="2400" b="0" i="0" u="sng" dirty="0">
                <a:solidFill>
                  <a:schemeClr val="bg1"/>
                </a:solidFill>
                <a:effectLst/>
                <a:latin typeface="Gotham"/>
              </a:rPr>
              <a:t>/</a:t>
            </a:r>
            <a:r>
              <a:rPr lang="en-US" sz="2400" b="0" i="0" u="sng" dirty="0" err="1">
                <a:solidFill>
                  <a:schemeClr val="bg1"/>
                </a:solidFill>
                <a:effectLst/>
                <a:latin typeface="Gotham"/>
              </a:rPr>
              <a:t>fsa</a:t>
            </a:r>
            <a:r>
              <a:rPr lang="en-US" sz="2400" b="0" i="0" u="sng" dirty="0">
                <a:solidFill>
                  <a:schemeClr val="bg1"/>
                </a:solidFill>
                <a:effectLst/>
                <a:latin typeface="Gotham"/>
              </a:rPr>
              <a:t>-id/create-account/launch</a:t>
            </a:r>
            <a:endParaRPr lang="en-US" sz="2400" dirty="0">
              <a:solidFill>
                <a:schemeClr val="bg1"/>
              </a:solidFill>
            </a:endParaRPr>
          </a:p>
          <a:p>
            <a:pPr marL="457200" indent="-457200">
              <a:lnSpc>
                <a:spcPct val="90000"/>
              </a:lnSpc>
              <a:buFont typeface="+mj-lt"/>
              <a:buAutoNum type="arabicPeriod"/>
            </a:pPr>
            <a:r>
              <a:rPr lang="en-US" sz="1900" dirty="0">
                <a:solidFill>
                  <a:schemeClr val="bg1"/>
                </a:solidFill>
              </a:rPr>
              <a:t>Click Get Started</a:t>
            </a:r>
          </a:p>
          <a:p>
            <a:pPr marL="457200" indent="-457200">
              <a:lnSpc>
                <a:spcPct val="90000"/>
              </a:lnSpc>
              <a:buFont typeface="+mj-lt"/>
              <a:buAutoNum type="arabicPeriod"/>
            </a:pPr>
            <a:r>
              <a:rPr lang="en-US" sz="1900" dirty="0">
                <a:solidFill>
                  <a:schemeClr val="bg1"/>
                </a:solidFill>
              </a:rPr>
              <a:t>Enter Personal Information</a:t>
            </a:r>
          </a:p>
          <a:p>
            <a:pPr marL="457200" indent="-457200">
              <a:lnSpc>
                <a:spcPct val="90000"/>
              </a:lnSpc>
              <a:buFont typeface="+mj-lt"/>
              <a:buAutoNum type="arabicPeriod"/>
            </a:pPr>
            <a:r>
              <a:rPr lang="en-US" sz="1900" dirty="0">
                <a:solidFill>
                  <a:schemeClr val="bg1"/>
                </a:solidFill>
              </a:rPr>
              <a:t>Create Username and Password</a:t>
            </a:r>
          </a:p>
          <a:p>
            <a:pPr marL="457200" indent="-457200">
              <a:lnSpc>
                <a:spcPct val="90000"/>
              </a:lnSpc>
              <a:buFont typeface="+mj-lt"/>
              <a:buAutoNum type="arabicPeriod"/>
            </a:pPr>
            <a:r>
              <a:rPr lang="en-US" sz="1900" dirty="0">
                <a:solidFill>
                  <a:schemeClr val="bg1"/>
                </a:solidFill>
              </a:rPr>
              <a:t>Verify your Email address</a:t>
            </a:r>
          </a:p>
          <a:p>
            <a:pPr marL="457200" indent="-457200">
              <a:lnSpc>
                <a:spcPct val="90000"/>
              </a:lnSpc>
              <a:buFont typeface="+mj-lt"/>
              <a:buAutoNum type="arabicPeriod"/>
            </a:pPr>
            <a:r>
              <a:rPr lang="en-US" sz="1900" dirty="0">
                <a:solidFill>
                  <a:schemeClr val="bg1"/>
                </a:solidFill>
              </a:rPr>
              <a:t>Complete Challenge questions</a:t>
            </a:r>
          </a:p>
          <a:p>
            <a:pPr marL="457200" indent="-457200">
              <a:lnSpc>
                <a:spcPct val="90000"/>
              </a:lnSpc>
              <a:buFont typeface="+mj-lt"/>
              <a:buAutoNum type="arabicPeriod"/>
            </a:pPr>
            <a:r>
              <a:rPr lang="en-US" sz="1900" dirty="0">
                <a:solidFill>
                  <a:schemeClr val="bg1"/>
                </a:solidFill>
              </a:rPr>
              <a:t>2-step verification	</a:t>
            </a:r>
          </a:p>
          <a:p>
            <a:pPr marL="857250" lvl="1" indent="-457200">
              <a:lnSpc>
                <a:spcPct val="90000"/>
              </a:lnSpc>
              <a:buFont typeface="+mj-lt"/>
              <a:buAutoNum type="arabicPeriod"/>
            </a:pPr>
            <a:r>
              <a:rPr lang="en-US" sz="1700" dirty="0">
                <a:solidFill>
                  <a:schemeClr val="bg1"/>
                </a:solidFill>
              </a:rPr>
              <a:t>Store your backup code in your phone</a:t>
            </a:r>
          </a:p>
          <a:p>
            <a:pPr marL="457200" indent="-457200">
              <a:lnSpc>
                <a:spcPct val="90000"/>
              </a:lnSpc>
              <a:buFont typeface="+mj-lt"/>
              <a:buAutoNum type="arabicPeriod"/>
            </a:pPr>
            <a:r>
              <a:rPr lang="en-US" sz="1900" dirty="0">
                <a:solidFill>
                  <a:schemeClr val="bg1"/>
                </a:solidFill>
              </a:rPr>
              <a:t>Review and submit</a:t>
            </a:r>
          </a:p>
          <a:p>
            <a:pPr marL="457200" indent="-457200">
              <a:lnSpc>
                <a:spcPct val="90000"/>
              </a:lnSpc>
              <a:buFont typeface="+mj-lt"/>
              <a:buAutoNum type="arabicPeriod"/>
            </a:pPr>
            <a:r>
              <a:rPr lang="en-US" sz="1900" dirty="0">
                <a:solidFill>
                  <a:schemeClr val="bg1"/>
                </a:solidFill>
              </a:rPr>
              <a:t>Make sure to write down or take a picture of your FSA ID username and password as a reminder!</a:t>
            </a:r>
          </a:p>
          <a:p>
            <a:pPr marL="457200" indent="-457200">
              <a:lnSpc>
                <a:spcPct val="90000"/>
              </a:lnSpc>
              <a:buFont typeface="+mj-lt"/>
              <a:buAutoNum type="arabicPeriod"/>
            </a:pPr>
            <a:r>
              <a:rPr lang="en-US" sz="1900" dirty="0">
                <a:solidFill>
                  <a:schemeClr val="bg1"/>
                </a:solidFill>
              </a:rPr>
              <a:t>Repeat the process to have your parent create an FSA ID, too! They need to input their information and a separate email address.  </a:t>
            </a:r>
          </a:p>
          <a:p>
            <a:pPr>
              <a:lnSpc>
                <a:spcPct val="90000"/>
              </a:lnSpc>
            </a:pPr>
            <a:endParaRPr lang="en-US" sz="1000" dirty="0">
              <a:solidFill>
                <a:schemeClr val="bg1"/>
              </a:solidFill>
            </a:endParaRPr>
          </a:p>
          <a:p>
            <a:pPr>
              <a:lnSpc>
                <a:spcPct val="90000"/>
              </a:lnSpc>
            </a:pPr>
            <a:endParaRPr lang="en-US" sz="1000" dirty="0">
              <a:solidFill>
                <a:schemeClr val="bg1"/>
              </a:solidFill>
            </a:endParaRPr>
          </a:p>
        </p:txBody>
      </p:sp>
      <p:pic>
        <p:nvPicPr>
          <p:cNvPr id="4098" name="Picture 2" descr="How to Create an FSA ID – Clarifi – CreditShop">
            <a:extLst>
              <a:ext uri="{FF2B5EF4-FFF2-40B4-BE49-F238E27FC236}">
                <a16:creationId xmlns:a16="http://schemas.microsoft.com/office/drawing/2014/main" id="{EE97F74E-5157-53BE-9A61-7AA861222E5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6001" y="1982562"/>
            <a:ext cx="5143500" cy="2880360"/>
          </a:xfrm>
          <a:prstGeom prst="rect">
            <a:avLst/>
          </a:prstGeom>
          <a:noFill/>
          <a:extLst>
            <a:ext uri="{909E8E84-426E-40DD-AFC4-6F175D3DCCD1}">
              <a14:hiddenFill xmlns:a14="http://schemas.microsoft.com/office/drawing/2010/main">
                <a:solidFill>
                  <a:srgbClr val="FFFFFF"/>
                </a:solidFill>
              </a14:hiddenFill>
            </a:ext>
          </a:extLst>
        </p:spPr>
      </p:pic>
      <p:sp>
        <p:nvSpPr>
          <p:cNvPr id="4109" name="Isosceles Triangle 4108">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1936835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3" name="Rectangle 922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5" name="Rectangle 9224">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9227" name="Isosceles Triangle 9226">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F7DCB2D0-C815-0992-C307-CC79D7C66E82}"/>
              </a:ext>
            </a:extLst>
          </p:cNvPr>
          <p:cNvSpPr>
            <a:spLocks noGrp="1"/>
          </p:cNvSpPr>
          <p:nvPr>
            <p:ph type="title"/>
          </p:nvPr>
        </p:nvSpPr>
        <p:spPr>
          <a:xfrm>
            <a:off x="673754" y="296562"/>
            <a:ext cx="4203045" cy="803189"/>
          </a:xfrm>
        </p:spPr>
        <p:txBody>
          <a:bodyPr anchor="ctr">
            <a:normAutofit/>
          </a:bodyPr>
          <a:lstStyle/>
          <a:p>
            <a:r>
              <a:rPr lang="en-US" b="1" dirty="0">
                <a:solidFill>
                  <a:schemeClr val="bg1"/>
                </a:solidFill>
              </a:rPr>
              <a:t>FSA ID Reminders</a:t>
            </a:r>
          </a:p>
        </p:txBody>
      </p:sp>
      <p:sp>
        <p:nvSpPr>
          <p:cNvPr id="3" name="Content Placeholder 2">
            <a:extLst>
              <a:ext uri="{FF2B5EF4-FFF2-40B4-BE49-F238E27FC236}">
                <a16:creationId xmlns:a16="http://schemas.microsoft.com/office/drawing/2014/main" id="{54003791-37A7-95BF-E874-318F53240193}"/>
              </a:ext>
            </a:extLst>
          </p:cNvPr>
          <p:cNvSpPr>
            <a:spLocks noGrp="1"/>
          </p:cNvSpPr>
          <p:nvPr>
            <p:ph idx="1"/>
          </p:nvPr>
        </p:nvSpPr>
        <p:spPr>
          <a:xfrm>
            <a:off x="-12428" y="1099751"/>
            <a:ext cx="4994736" cy="5461688"/>
          </a:xfrm>
        </p:spPr>
        <p:txBody>
          <a:bodyPr>
            <a:noAutofit/>
          </a:bodyPr>
          <a:lstStyle/>
          <a:p>
            <a:pPr>
              <a:lnSpc>
                <a:spcPct val="90000"/>
              </a:lnSpc>
            </a:pPr>
            <a:r>
              <a:rPr lang="en-US" sz="2000" dirty="0">
                <a:solidFill>
                  <a:schemeClr val="bg1"/>
                </a:solidFill>
              </a:rPr>
              <a:t>A user can only have one account associated with his or her Social Security number. </a:t>
            </a:r>
          </a:p>
          <a:p>
            <a:pPr>
              <a:lnSpc>
                <a:spcPct val="90000"/>
              </a:lnSpc>
            </a:pPr>
            <a:r>
              <a:rPr lang="en-US" sz="2000" dirty="0">
                <a:solidFill>
                  <a:schemeClr val="bg1"/>
                </a:solidFill>
              </a:rPr>
              <a:t>You and your parent BOTH need to set up an FSA ID as soon as possible so you will be ready to sign your FAFSA electronically. </a:t>
            </a:r>
          </a:p>
          <a:p>
            <a:pPr>
              <a:lnSpc>
                <a:spcPct val="90000"/>
              </a:lnSpc>
            </a:pPr>
            <a:r>
              <a:rPr lang="en-US" sz="2000" dirty="0">
                <a:solidFill>
                  <a:schemeClr val="bg1"/>
                </a:solidFill>
              </a:rPr>
              <a:t>You’ll need your parents’ social security number and your social security number. </a:t>
            </a:r>
          </a:p>
          <a:p>
            <a:pPr>
              <a:lnSpc>
                <a:spcPct val="90000"/>
              </a:lnSpc>
            </a:pPr>
            <a:r>
              <a:rPr lang="en-US" sz="2000" dirty="0">
                <a:solidFill>
                  <a:schemeClr val="bg1"/>
                </a:solidFill>
              </a:rPr>
              <a:t>An email address and mobile phone number </a:t>
            </a:r>
            <a:r>
              <a:rPr lang="en-US" sz="2000" b="1" dirty="0">
                <a:solidFill>
                  <a:schemeClr val="bg1"/>
                </a:solidFill>
              </a:rPr>
              <a:t>cannot</a:t>
            </a:r>
            <a:r>
              <a:rPr lang="en-US" sz="2000" dirty="0">
                <a:solidFill>
                  <a:schemeClr val="bg1"/>
                </a:solidFill>
              </a:rPr>
              <a:t> be used with more than one FSA ID. </a:t>
            </a:r>
          </a:p>
          <a:p>
            <a:pPr>
              <a:lnSpc>
                <a:spcPct val="90000"/>
              </a:lnSpc>
            </a:pPr>
            <a:r>
              <a:rPr lang="en-US" sz="2000" dirty="0">
                <a:solidFill>
                  <a:schemeClr val="bg1"/>
                </a:solidFill>
              </a:rPr>
              <a:t>If you share an email address with someone else, then only one of you will be able to use that email address to create an FSA ID. This applies to your mobile phone number too. </a:t>
            </a:r>
          </a:p>
        </p:txBody>
      </p:sp>
      <p:pic>
        <p:nvPicPr>
          <p:cNvPr id="9218" name="Picture 2" descr="Senior Information / Home">
            <a:extLst>
              <a:ext uri="{FF2B5EF4-FFF2-40B4-BE49-F238E27FC236}">
                <a16:creationId xmlns:a16="http://schemas.microsoft.com/office/drawing/2014/main" id="{45BE9C43-8A53-F50E-5406-25423F9AD26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6001" y="1631092"/>
            <a:ext cx="5143500" cy="3534032"/>
          </a:xfrm>
          <a:prstGeom prst="rect">
            <a:avLst/>
          </a:prstGeom>
          <a:noFill/>
          <a:extLst>
            <a:ext uri="{909E8E84-426E-40DD-AFC4-6F175D3DCCD1}">
              <a14:hiddenFill xmlns:a14="http://schemas.microsoft.com/office/drawing/2010/main">
                <a:solidFill>
                  <a:srgbClr val="FFFFFF"/>
                </a:solidFill>
              </a14:hiddenFill>
            </a:ext>
          </a:extLst>
        </p:spPr>
      </p:pic>
      <p:sp>
        <p:nvSpPr>
          <p:cNvPr id="9229" name="Isosceles Triangle 9228">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Tree>
    <p:extLst>
      <p:ext uri="{BB962C8B-B14F-4D97-AF65-F5344CB8AC3E}">
        <p14:creationId xmlns:p14="http://schemas.microsoft.com/office/powerpoint/2010/main" val="2995927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51" name="Rectangle 105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52" name="Rectangle 1051">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3" name="Straight Connector 1052">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54" name="Straight Connector 1053">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55"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6"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7" name="Isosceles Triangle 1056">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8"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59" name="Isosceles Triangle 1058">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60" name="Freeform: Shape 1059">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031" name="Rectangle 103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33" name="Rectangle 103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35" name="Straight Connector 103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11313"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37" name="Straight Connector 103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3290979"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3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2568"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534"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3" name="Isosceles Triangle 104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3425"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5592"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7" name="Isosceles Triangle 104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72758"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9" name="Freeform: Shape 1048">
            <a:extLst>
              <a:ext uri="{FF2B5EF4-FFF2-40B4-BE49-F238E27FC236}">
                <a16:creationId xmlns:a16="http://schemas.microsoft.com/office/drawing/2014/main" id="{A5EC319D-0FEA-4B95-A3EA-01E35672C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97631" y="-8467"/>
            <a:ext cx="5994369" cy="6866467"/>
          </a:xfrm>
          <a:custGeom>
            <a:avLst/>
            <a:gdLst>
              <a:gd name="connsiteX0" fmla="*/ 0 w 5994369"/>
              <a:gd name="connsiteY0" fmla="*/ 0 h 6866467"/>
              <a:gd name="connsiteX1" fmla="*/ 1249825 w 5994369"/>
              <a:gd name="connsiteY1" fmla="*/ 0 h 6866467"/>
              <a:gd name="connsiteX2" fmla="*/ 1249825 w 5994369"/>
              <a:gd name="connsiteY2" fmla="*/ 8467 h 6866467"/>
              <a:gd name="connsiteX3" fmla="*/ 5994369 w 5994369"/>
              <a:gd name="connsiteY3" fmla="*/ 8467 h 6866467"/>
              <a:gd name="connsiteX4" fmla="*/ 5994369 w 5994369"/>
              <a:gd name="connsiteY4" fmla="*/ 6866467 h 6866467"/>
              <a:gd name="connsiteX5" fmla="*/ 1249825 w 5994369"/>
              <a:gd name="connsiteY5" fmla="*/ 6866467 h 6866467"/>
              <a:gd name="connsiteX6" fmla="*/ 1109382 w 5994369"/>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94369" h="6866467">
                <a:moveTo>
                  <a:pt x="0" y="0"/>
                </a:moveTo>
                <a:lnTo>
                  <a:pt x="1249825" y="0"/>
                </a:lnTo>
                <a:lnTo>
                  <a:pt x="1249825" y="8467"/>
                </a:lnTo>
                <a:lnTo>
                  <a:pt x="5994369" y="8467"/>
                </a:lnTo>
                <a:lnTo>
                  <a:pt x="5994369" y="6866467"/>
                </a:lnTo>
                <a:lnTo>
                  <a:pt x="1249825" y="6866467"/>
                </a:lnTo>
                <a:lnTo>
                  <a:pt x="1109382" y="686646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B3C1227-ABC0-402A-B372-28D7D4531309}"/>
              </a:ext>
            </a:extLst>
          </p:cNvPr>
          <p:cNvSpPr>
            <a:spLocks noGrp="1"/>
          </p:cNvSpPr>
          <p:nvPr>
            <p:ph type="title"/>
          </p:nvPr>
        </p:nvSpPr>
        <p:spPr>
          <a:xfrm>
            <a:off x="2854818" y="283738"/>
            <a:ext cx="4512989" cy="935462"/>
          </a:xfrm>
        </p:spPr>
        <p:txBody>
          <a:bodyPr anchor="ctr">
            <a:normAutofit/>
          </a:bodyPr>
          <a:lstStyle/>
          <a:p>
            <a:pPr algn="ctr"/>
            <a:r>
              <a:rPr lang="en-US" sz="4400" dirty="0">
                <a:solidFill>
                  <a:schemeClr val="tx1"/>
                </a:solidFill>
              </a:rPr>
              <a:t>ASK BENJI </a:t>
            </a:r>
          </a:p>
        </p:txBody>
      </p:sp>
      <p:pic>
        <p:nvPicPr>
          <p:cNvPr id="1026" name="Picture 2" descr="How Ask Benji is helping more than 100 high schools meet their FAFSA goal - Education Forward ...">
            <a:extLst>
              <a:ext uri="{FF2B5EF4-FFF2-40B4-BE49-F238E27FC236}">
                <a16:creationId xmlns:a16="http://schemas.microsoft.com/office/drawing/2014/main" id="{9B1E1603-75DE-D373-ED85-0006E06A04C6}"/>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86661" y="1504566"/>
            <a:ext cx="3856774" cy="3856774"/>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5BC76D72-D560-89E5-5786-2E9382FC3488}"/>
              </a:ext>
            </a:extLst>
          </p:cNvPr>
          <p:cNvSpPr>
            <a:spLocks noGrp="1"/>
          </p:cNvSpPr>
          <p:nvPr>
            <p:ph idx="1"/>
          </p:nvPr>
        </p:nvSpPr>
        <p:spPr>
          <a:xfrm>
            <a:off x="326842" y="1606062"/>
            <a:ext cx="5373501" cy="4818184"/>
          </a:xfrm>
        </p:spPr>
        <p:txBody>
          <a:bodyPr anchor="t">
            <a:normAutofit/>
          </a:bodyPr>
          <a:lstStyle/>
          <a:p>
            <a:pPr>
              <a:lnSpc>
                <a:spcPct val="90000"/>
              </a:lnSpc>
              <a:buFont typeface="Wingdings" panose="05000000000000000000" pitchFamily="2" charset="2"/>
              <a:buChar char="Ø"/>
            </a:pPr>
            <a:r>
              <a:rPr lang="en-US" sz="2400" b="1" i="0" dirty="0">
                <a:solidFill>
                  <a:schemeClr val="tx1"/>
                </a:solidFill>
                <a:effectLst/>
                <a:latin typeface="+mj-lt"/>
              </a:rPr>
              <a:t>Questions about FAFSA? </a:t>
            </a:r>
          </a:p>
          <a:p>
            <a:pPr>
              <a:lnSpc>
                <a:spcPct val="90000"/>
              </a:lnSpc>
              <a:buFont typeface="Wingdings" panose="05000000000000000000" pitchFamily="2" charset="2"/>
              <a:buChar char="Ø"/>
            </a:pPr>
            <a:r>
              <a:rPr lang="en-US" sz="2400" b="1" dirty="0">
                <a:solidFill>
                  <a:schemeClr val="tx1"/>
                </a:solidFill>
                <a:latin typeface="+mj-lt"/>
              </a:rPr>
              <a:t>ASK BENJI has the answers </a:t>
            </a:r>
            <a:r>
              <a:rPr lang="en-US" sz="2400" b="1" i="0" dirty="0">
                <a:solidFill>
                  <a:schemeClr val="tx1"/>
                </a:solidFill>
                <a:effectLst/>
                <a:latin typeface="+mj-lt"/>
              </a:rPr>
              <a:t>about FAFSA?</a:t>
            </a:r>
          </a:p>
          <a:p>
            <a:pPr>
              <a:lnSpc>
                <a:spcPct val="90000"/>
              </a:lnSpc>
              <a:buFont typeface="Wingdings" panose="05000000000000000000" pitchFamily="2" charset="2"/>
              <a:buChar char="Ø"/>
            </a:pPr>
            <a:r>
              <a:rPr lang="en-US" sz="2400" b="1" dirty="0">
                <a:solidFill>
                  <a:schemeClr val="tx1"/>
                </a:solidFill>
                <a:latin typeface="+mj-lt"/>
              </a:rPr>
              <a:t>Free 24/7 FAFSA support to help Arizona families fill out the FAFSA and access thousands of dollars of grants, loans, and scholarships to help pay for college after high school. </a:t>
            </a:r>
          </a:p>
          <a:p>
            <a:pPr>
              <a:lnSpc>
                <a:spcPct val="90000"/>
              </a:lnSpc>
              <a:buFont typeface="Wingdings" panose="05000000000000000000" pitchFamily="2" charset="2"/>
              <a:buChar char="Ø"/>
            </a:pPr>
            <a:r>
              <a:rPr lang="en-US" sz="2400" b="1" dirty="0">
                <a:solidFill>
                  <a:schemeClr val="tx1"/>
                </a:solidFill>
                <a:effectLst/>
                <a:latin typeface="+mj-lt"/>
              </a:rPr>
              <a:t>Text “Hi Benji” to 602-786-8171</a:t>
            </a:r>
            <a:endParaRPr lang="en-US" sz="2400" dirty="0">
              <a:solidFill>
                <a:srgbClr val="FFFFFF"/>
              </a:solidFill>
            </a:endParaRPr>
          </a:p>
        </p:txBody>
      </p:sp>
    </p:spTree>
    <p:extLst>
      <p:ext uri="{BB962C8B-B14F-4D97-AF65-F5344CB8AC3E}">
        <p14:creationId xmlns:p14="http://schemas.microsoft.com/office/powerpoint/2010/main" val="2779283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FBF79-2548-B19B-D087-DEA701FFAB96}"/>
              </a:ext>
            </a:extLst>
          </p:cNvPr>
          <p:cNvSpPr>
            <a:spLocks noGrp="1"/>
          </p:cNvSpPr>
          <p:nvPr>
            <p:ph type="title"/>
          </p:nvPr>
        </p:nvSpPr>
        <p:spPr/>
        <p:txBody>
          <a:bodyPr>
            <a:normAutofit/>
          </a:bodyPr>
          <a:lstStyle/>
          <a:p>
            <a:pPr algn="ctr"/>
            <a:r>
              <a:rPr lang="en-US" sz="2800" b="1" dirty="0"/>
              <a:t>Basha FAFSA Night Open Lab night 12/3 5-7pm Basha Library </a:t>
            </a:r>
          </a:p>
        </p:txBody>
      </p:sp>
      <p:sp>
        <p:nvSpPr>
          <p:cNvPr id="3" name="Content Placeholder 2">
            <a:extLst>
              <a:ext uri="{FF2B5EF4-FFF2-40B4-BE49-F238E27FC236}">
                <a16:creationId xmlns:a16="http://schemas.microsoft.com/office/drawing/2014/main" id="{4C94F01C-28F0-0A9F-4E7C-48E2D79F97E0}"/>
              </a:ext>
            </a:extLst>
          </p:cNvPr>
          <p:cNvSpPr>
            <a:spLocks noGrp="1"/>
          </p:cNvSpPr>
          <p:nvPr>
            <p:ph idx="1"/>
          </p:nvPr>
        </p:nvSpPr>
        <p:spPr>
          <a:xfrm>
            <a:off x="677334" y="1930399"/>
            <a:ext cx="5219374" cy="4110963"/>
          </a:xfrm>
        </p:spPr>
        <p:txBody>
          <a:bodyPr>
            <a:normAutofit/>
          </a:bodyPr>
          <a:lstStyle/>
          <a:p>
            <a:r>
              <a:rPr lang="en-US" sz="2000" b="1" dirty="0"/>
              <a:t>Save the date for the in-person FAFSA lab night at Basha Library on </a:t>
            </a:r>
          </a:p>
          <a:p>
            <a:pPr marL="457200" lvl="1" indent="0">
              <a:buNone/>
            </a:pPr>
            <a:r>
              <a:rPr lang="en-US" sz="2000" b="1" dirty="0"/>
              <a:t>12-3 from 5-7p.m.</a:t>
            </a:r>
          </a:p>
          <a:p>
            <a:r>
              <a:rPr lang="en-US" sz="2000" b="1" dirty="0"/>
              <a:t>FAFSA experts will be there to help you and your family complete the FAFSA.  </a:t>
            </a:r>
          </a:p>
          <a:p>
            <a:r>
              <a:rPr lang="en-US" sz="2000" b="1" dirty="0"/>
              <a:t>Sign-ups will come out in November.  Look on your google classroom for FAFSA announcements and sign-ups. </a:t>
            </a:r>
          </a:p>
        </p:txBody>
      </p:sp>
      <p:pic>
        <p:nvPicPr>
          <p:cNvPr id="1026" name="Picture 2" descr="FAFSA Financial Aid Filing for Next School Year Now Available - Tom Weber">
            <a:extLst>
              <a:ext uri="{FF2B5EF4-FFF2-40B4-BE49-F238E27FC236}">
                <a16:creationId xmlns:a16="http://schemas.microsoft.com/office/drawing/2014/main" id="{3E0B11DB-CF77-E703-EE67-BA036F20FA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901724"/>
            <a:ext cx="4460789" cy="3326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146868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2486</TotalTime>
  <Words>702</Words>
  <Application>Microsoft Office PowerPoint</Application>
  <PresentationFormat>Widescreen</PresentationFormat>
  <Paragraphs>59</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Gotham</vt:lpstr>
      <vt:lpstr>IBM Plex Sans</vt:lpstr>
      <vt:lpstr>Trebuchet MS</vt:lpstr>
      <vt:lpstr>Wingdings</vt:lpstr>
      <vt:lpstr>Wingdings 3</vt:lpstr>
      <vt:lpstr>Facet</vt:lpstr>
      <vt:lpstr>PowerPoint Presentation</vt:lpstr>
      <vt:lpstr>FAFSA Overview</vt:lpstr>
      <vt:lpstr>What is a FSA ID? </vt:lpstr>
      <vt:lpstr>When to get a FAFSA ID</vt:lpstr>
      <vt:lpstr>Who should get an FSA ID? </vt:lpstr>
      <vt:lpstr>Create your FSA ID – Follow worksheet</vt:lpstr>
      <vt:lpstr>FSA ID Reminders</vt:lpstr>
      <vt:lpstr>ASK BENJI </vt:lpstr>
      <vt:lpstr>Basha FAFSA Night Open Lab night 12/3 5-7pm Basha Library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Application and FAF$A</dc:title>
  <dc:creator>Castanergarcia, Beatriz</dc:creator>
  <cp:lastModifiedBy>Thompson, Rebecca</cp:lastModifiedBy>
  <cp:revision>102</cp:revision>
  <dcterms:created xsi:type="dcterms:W3CDTF">2018-10-18T15:31:23Z</dcterms:created>
  <dcterms:modified xsi:type="dcterms:W3CDTF">2024-10-16T17:52:50Z</dcterms:modified>
</cp:coreProperties>
</file>